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3eb81bc8d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3eb81bc8d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13eb81bc8d4_0_1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13eb81bc8d4_0_1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La parte de la historia dedicada a la investigación del brote comienza después de la feria del condado de Thomas. En la feria, Eddie Schwartz, un estudiante de 4-H, muestra su cerdo llamado Hamlet y nota que Hamlet parece estar perezoso.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Más tarde, Eddie se pone muy enfermo con síntomas parecidos a los de la gripe, incluyendo una fiebre de 101 °F, tos y dolores musculares.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Su madre lo lleva a la consulta de su médico de cabecera, que le ordena una muestra médica para ser analizada.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En la historia, ni el laboratorio clínico ni el laboratorio estatal de salud pública son capaces de identificar el origen de la enfermedad de Eddie.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Por lo tanto, el caso de Eddie se envía al CDC para que se realicen pruebas adicionales.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El Dr. Jefferies (Ep. Estatal) no es capaz de identificar el patógeno, por lo que se pone en contacto con el DR. Lee (CDC Ep.) - equipo de epidemiólogos trabajan juntos para investigar. Se ponen en contacto con los amigos de Eddie, el director de la feria y el veterinario del Estado.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Determinan que podría haber una relación entre Eddie y Hamlet - el USDA realiza pruebas. Lo que determina similitudes tanto en Eddie como en Hamlet.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Los científicos de laboratorio, los bioestadísticos y los gestores de datos trabajan mientras los especialistas en comunicación sanitaria se comunican con el público.  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3eb81bc8d4_0_1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3eb81bc8d4_0_1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13eab1449f1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g13eab1449f1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Thomas. En la feria, Eddie Schwartz, un estudiante de 4-H, muestra su cerdo llamado Hamlet y nota que Hamlet parece estar perezoso.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Más tarde, Eddie se pone muy enfermo con síntomas parecidos a los de la gripe, incluyendo una fiebre de 101 °F, tos y dolores musculares.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Su madre lo lleva a la consulta de su médico de cabecera, que le ordena una muestra médica para ser analizada.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En la historia, ni el laboratorio clínico ni el laboratorio estatal de salud pública son capaces de identificar el origen de la enfermedad de Eddie.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Por lo tanto, el caso de Eddie se envía al CDC para que se realicen pruebas adicionales.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El Dr. Jefferies (Ep. Estatal) no es capaz de identificar el patógeno, por lo que se pone en contacto con el DR. Lee (CDC Ep.) - equipo de epidemiólogos trabajan juntos para investigar. Se ponen en contacto con los amigos de Eddie, el director de la feria y el veterinario del Estado.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Determinan que podría haber una relación entre Eddie y Hamlet - el USDA realiza pruebas. Lo que determina similitudes tanto en Eddie como en Hamlet. </a:t>
            </a:r>
            <a:endParaRPr>
              <a:solidFill>
                <a:schemeClr val="dk1"/>
              </a:solidFill>
            </a:endParaRPr>
          </a:p>
          <a:p>
            <a:pPr indent="-2984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Char char="●"/>
            </a:pPr>
            <a:r>
              <a:rPr lang="es-419">
                <a:solidFill>
                  <a:schemeClr val="dk1"/>
                </a:solidFill>
              </a:rPr>
              <a:t>Los científicos de laboratorio, los bioestadísticos y los gestores de datos trabajan mientras los especialistas en comunicación sanitaria se comunican con el público.   </a:t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chemeClr val="dk1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g13eb81bc8d4_0_15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6" name="Google Shape;76;g13eb81bc8d4_0_1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Durante la investigación de un brote, los profesionales de diferentes disciplinas relacionadas con la salud pública, la sanidad animal, la salud ambiental y otras autoridades pertinentes trabajan juntos. Al aprovechar sus diversas habilidades, estos expertos pueden llevar a cabo una investigación más eficiente que si trabajaran de forma independiente. Vamos a explorar cómo y cuándo contribuyó cada uno de estos expertos a la investigación de este brote.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Los jóvenes doblan dos hojas de papel en blanco en cuadrantes y titulan cada uno con las preguntas anteriores (anverso y reverso).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3eb81bc8d4_0_15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3eb81bc8d4_0_15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g13eb81bc8d4_0_16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3" name="Google Shape;93;g13eb81bc8d4_0_16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13eb81bc8d4_0_17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13eb81bc8d4_0_1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●"/>
              <a:defRPr>
                <a:solidFill>
                  <a:schemeClr val="dk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>
                <a:solidFill>
                  <a:schemeClr val="dk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>
                <a:solidFill>
                  <a:schemeClr val="dk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dark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Char char="●"/>
              <a:defRPr sz="1800">
                <a:solidFill>
                  <a:schemeClr val="lt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●"/>
              <a:defRPr>
                <a:solidFill>
                  <a:schemeClr val="lt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○"/>
              <a:defRPr>
                <a:solidFill>
                  <a:schemeClr val="lt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</a:defRPr>
            </a:lvl1pPr>
            <a:lvl2pPr lvl="1" algn="r">
              <a:buNone/>
              <a:defRPr sz="1000">
                <a:solidFill>
                  <a:schemeClr val="lt2"/>
                </a:solidFill>
              </a:defRPr>
            </a:lvl2pPr>
            <a:lvl3pPr lvl="2" algn="r">
              <a:buNone/>
              <a:defRPr sz="1000">
                <a:solidFill>
                  <a:schemeClr val="lt2"/>
                </a:solidFill>
              </a:defRPr>
            </a:lvl3pPr>
            <a:lvl4pPr lvl="3" algn="r">
              <a:buNone/>
              <a:defRPr sz="1000">
                <a:solidFill>
                  <a:schemeClr val="lt2"/>
                </a:solidFill>
              </a:defRPr>
            </a:lvl4pPr>
            <a:lvl5pPr lvl="4" algn="r">
              <a:buNone/>
              <a:defRPr sz="1000">
                <a:solidFill>
                  <a:schemeClr val="lt2"/>
                </a:solidFill>
              </a:defRPr>
            </a:lvl5pPr>
            <a:lvl6pPr lvl="5" algn="r">
              <a:buNone/>
              <a:defRPr sz="1000">
                <a:solidFill>
                  <a:schemeClr val="lt2"/>
                </a:solidFill>
              </a:defRPr>
            </a:lvl6pPr>
            <a:lvl7pPr lvl="6" algn="r">
              <a:buNone/>
              <a:defRPr sz="1000">
                <a:solidFill>
                  <a:schemeClr val="lt2"/>
                </a:solidFill>
              </a:defRPr>
            </a:lvl7pPr>
            <a:lvl8pPr lvl="7" algn="r">
              <a:buNone/>
              <a:defRPr sz="1000">
                <a:solidFill>
                  <a:schemeClr val="lt2"/>
                </a:solidFill>
              </a:defRPr>
            </a:lvl8pPr>
            <a:lvl9pPr lvl="8" algn="r">
              <a:buNone/>
              <a:defRPr sz="1000">
                <a:solidFill>
                  <a:schemeClr val="lt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3.png"/><Relationship Id="rId4" Type="http://schemas.openxmlformats.org/officeDocument/2006/relationships/image" Target="../media/image2.png"/><Relationship Id="rId5" Type="http://schemas.openxmlformats.org/officeDocument/2006/relationships/image" Target="../media/image4.png"/><Relationship Id="rId6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47550" y="109025"/>
            <a:ext cx="8448900" cy="29631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L2 4H Proyecto de Epidemiología 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Actividad 1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63000" y="3276650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Proceso de Salud Pública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Resumen</a:t>
            </a:r>
            <a:endParaRPr/>
          </a:p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70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Zoom/Tecnología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Romper el hielo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Acuerdos de grupo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Novela gráfica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Rastreo de contactos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Actividad de juego de rol con salas de descanso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Actividad de línea de tiempo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Debate en grupo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¿Qué es lo siguiente?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Romper el hielo</a:t>
            </a:r>
            <a:endParaRPr/>
          </a:p>
        </p:txBody>
      </p:sp>
      <p:sp>
        <p:nvSpPr>
          <p:cNvPr id="67" name="Google Shape;67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Poderes de Superhéroe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¿Qué recuerdas de la historia?</a:t>
            </a:r>
            <a:endParaRPr/>
          </a:p>
        </p:txBody>
      </p:sp>
      <p:sp>
        <p:nvSpPr>
          <p:cNvPr id="73" name="Google Shape;7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Grupo de trabajo - Roles</a:t>
            </a:r>
            <a:endParaRPr/>
          </a:p>
        </p:txBody>
      </p:sp>
      <p:sp>
        <p:nvSpPr>
          <p:cNvPr id="79" name="Google Shape;79;p1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¿Qué responsabilidades generales tiene esta persona en su trabajo?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¿Qué habilidades profesionales podría necesitar esta persona para realizar su trabajo?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¿Qué función podría tener esta persona durante la investigación de un brote de gripe?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¿Con quién podría comunicarse esta persona durante la investigación de un brote de gripe?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¿Cuándo se involucró cada persona?</a:t>
            </a:r>
            <a:endParaRPr/>
          </a:p>
        </p:txBody>
      </p:sp>
      <p:sp>
        <p:nvSpPr>
          <p:cNvPr id="85" name="Google Shape;8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  <p:cxnSp>
        <p:nvCxnSpPr>
          <p:cNvPr id="86" name="Google Shape;86;p18"/>
          <p:cNvCxnSpPr/>
          <p:nvPr/>
        </p:nvCxnSpPr>
        <p:spPr>
          <a:xfrm>
            <a:off x="311700" y="3245500"/>
            <a:ext cx="8520600" cy="0"/>
          </a:xfrm>
          <a:prstGeom prst="straightConnector1">
            <a:avLst/>
          </a:prstGeom>
          <a:noFill/>
          <a:ln cap="flat" cmpd="sng" w="152400">
            <a:solidFill>
              <a:srgbClr val="38761D"/>
            </a:solidFill>
            <a:prstDash val="solid"/>
            <a:round/>
            <a:headEnd len="med" w="med" type="none"/>
            <a:tailEnd len="med" w="med" type="triangle"/>
          </a:ln>
        </p:spPr>
      </p:cxnSp>
      <p:pic>
        <p:nvPicPr>
          <p:cNvPr id="87" name="Google Shape;87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56811" y="1279468"/>
            <a:ext cx="890416" cy="1440874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7751" y="1158033"/>
            <a:ext cx="839046" cy="1562327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9307" y="1585894"/>
            <a:ext cx="1501151" cy="1181406"/>
          </a:xfrm>
          <a:prstGeom prst="rect">
            <a:avLst/>
          </a:prstGeom>
          <a:noFill/>
          <a:ln>
            <a:noFill/>
          </a:ln>
        </p:spPr>
      </p:pic>
      <p:pic>
        <p:nvPicPr>
          <p:cNvPr id="90" name="Google Shape;90;p18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544050" y="1153213"/>
            <a:ext cx="1133475" cy="1609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1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Discusión</a:t>
            </a:r>
            <a:endParaRPr/>
          </a:p>
        </p:txBody>
      </p:sp>
      <p:sp>
        <p:nvSpPr>
          <p:cNvPr id="96" name="Google Shape;96;p19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¿Por qué un caso de enfermedad respiratoria causada por un virus no identificado en una persona que ha asistido recientemente a una feria agrícola es motivo de preocupación?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s-419"/>
              <a:t>¿Por qué es beneficioso que en la investigación de un brote de gripe participen profesionales con diferentes funciones, habilidades y disciplinas?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0"/>
              </a:spcAft>
              <a:buNone/>
            </a:pPr>
            <a:r>
              <a:rPr lang="es-419"/>
              <a:t>¿Cómo se define "pandemia"?</a:t>
            </a:r>
            <a:endParaRPr/>
          </a:p>
          <a:p>
            <a:pPr indent="0" lvl="0" marL="0" rtl="0" algn="l">
              <a:spcBef>
                <a:spcPts val="1600"/>
              </a:spcBef>
              <a:spcAft>
                <a:spcPts val="16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0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Investigue por su cuenta</a:t>
            </a:r>
            <a:endParaRPr/>
          </a:p>
        </p:txBody>
      </p:sp>
      <p:sp>
        <p:nvSpPr>
          <p:cNvPr id="102" name="Google Shape;102;p2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Anime a los miembros a investigar las funciones que desempeñaron los diferentes organismos y personas durante la pandemia de Covid-19 en sus comunidades.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¿Quién era el Director Médico?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¿Quién era el Asesor Médico del Presidente de los Estados Unidos?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¿Qué es la Organización Mundial de la Salud?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lang="es-419"/>
              <a:t>¿Cómo respondieron otros países a la pandemia de COVID-19?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Dark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